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4" r:id="rId3"/>
    <p:sldId id="268" r:id="rId4"/>
    <p:sldId id="273" r:id="rId5"/>
    <p:sldId id="275" r:id="rId6"/>
    <p:sldId id="269" r:id="rId7"/>
    <p:sldId id="265" r:id="rId8"/>
    <p:sldId id="262" r:id="rId9"/>
    <p:sldId id="266" r:id="rId10"/>
    <p:sldId id="276" r:id="rId11"/>
    <p:sldId id="270" r:id="rId12"/>
    <p:sldId id="267" r:id="rId13"/>
    <p:sldId id="277" r:id="rId1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F51"/>
    <a:srgbClr val="DF6613"/>
    <a:srgbClr val="BC8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3824" autoAdjust="0"/>
  </p:normalViewPr>
  <p:slideViewPr>
    <p:cSldViewPr snapToGrid="0">
      <p:cViewPr varScale="1">
        <p:scale>
          <a:sx n="85" d="100"/>
          <a:sy n="85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D2BA-4218-44A3-BEA0-718595262C5D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C275-63B5-44FB-89F5-88582033C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31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20FCB-52C0-409C-958C-3E57670AB9D1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1418-262C-4EE4-B618-17817F63F2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26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De</a:t>
            </a:r>
            <a:r>
              <a:rPr lang="nl-BE" baseline="0" dirty="0" smtClean="0"/>
              <a:t> school wil die verschillende domeinen helpen in kaart brengen via Persoonlijke toekomstplanning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1418-262C-4EE4-B618-17817F63F26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9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70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09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67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71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70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10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1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64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75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96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64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1E00-AD11-459B-9BDE-C7354D4CBE42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7A99-CB26-4D60-AE7D-9FBAD5978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46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21929" y="-717496"/>
            <a:ext cx="13248990" cy="80326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20" y="1978128"/>
            <a:ext cx="2228193" cy="264144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96965" y="851337"/>
            <a:ext cx="821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cap="all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Wat na Ravelijn? </a:t>
            </a:r>
            <a:endParaRPr lang="nl-NL" sz="3600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93021" y="4924319"/>
            <a:ext cx="821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rgbClr val="B1CF51"/>
                </a:solidFill>
                <a:latin typeface="Bahnschrift" panose="020B0502040204020203" pitchFamily="34" charset="0"/>
              </a:rPr>
              <a:t>Infoavond Ov1 – 6 maart 2018</a:t>
            </a:r>
            <a:endParaRPr lang="nl-NL" sz="3600" dirty="0">
              <a:solidFill>
                <a:srgbClr val="B1CF5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04" y="5707128"/>
            <a:ext cx="905511" cy="106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/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77" y="5711476"/>
            <a:ext cx="112649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58" y="5707128"/>
            <a:ext cx="76771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04" y="5570650"/>
            <a:ext cx="7588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21" y="5622579"/>
            <a:ext cx="657225" cy="80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35" y="168347"/>
            <a:ext cx="1980218" cy="13896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96" y="300493"/>
            <a:ext cx="2617076" cy="938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" y="2059255"/>
            <a:ext cx="899581" cy="10287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520688" y="1557974"/>
            <a:ext cx="2480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 smtClean="0">
                <a:solidFill>
                  <a:srgbClr val="00B050"/>
                </a:solidFill>
              </a:rPr>
              <a:t>TOEKOMSTPLANNING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Wonen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Werken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Vrije tijd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Relaties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Gezondheid</a:t>
            </a:r>
          </a:p>
          <a:p>
            <a:endParaRPr lang="nl-NL" dirty="0"/>
          </a:p>
        </p:txBody>
      </p:sp>
      <p:sp>
        <p:nvSpPr>
          <p:cNvPr id="7" name="Gekromde pijl-omhoog 6"/>
          <p:cNvSpPr/>
          <p:nvPr/>
        </p:nvSpPr>
        <p:spPr>
          <a:xfrm>
            <a:off x="3579540" y="1982038"/>
            <a:ext cx="5021187" cy="898015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439805" y="1410296"/>
            <a:ext cx="318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smtClean="0">
                <a:solidFill>
                  <a:srgbClr val="00B050"/>
                </a:solidFill>
              </a:rPr>
              <a:t>Wat wil ik doen</a:t>
            </a:r>
            <a:r>
              <a:rPr lang="nl-BE" sz="2000" b="1" dirty="0" smtClean="0">
                <a:solidFill>
                  <a:srgbClr val="00B050"/>
                </a:solidFill>
              </a:rPr>
              <a:t>?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822624" y="3051685"/>
            <a:ext cx="6795687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000" b="1" dirty="0" smtClean="0"/>
              <a:t>Opmaken ondersteuningsplan    - Ouders zelf</a:t>
            </a:r>
          </a:p>
          <a:p>
            <a:r>
              <a:rPr lang="nl-BE" sz="2000" b="1" dirty="0">
                <a:solidFill>
                  <a:srgbClr val="0070C0"/>
                </a:solidFill>
              </a:rPr>
              <a:t> </a:t>
            </a:r>
            <a:r>
              <a:rPr lang="nl-BE" sz="2000" b="1" dirty="0" smtClean="0">
                <a:solidFill>
                  <a:srgbClr val="0070C0"/>
                </a:solidFill>
              </a:rPr>
              <a:t>                                                                -  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                                                             - Mutualiteit</a:t>
            </a:r>
          </a:p>
          <a:p>
            <a:endParaRPr lang="nl-BE" sz="2000" b="1" dirty="0" smtClean="0"/>
          </a:p>
          <a:p>
            <a:pPr marL="342900" indent="-342900">
              <a:buAutoNum type="arabicPeriod" startAt="2"/>
            </a:pPr>
            <a:r>
              <a:rPr lang="nl-BE" sz="2000" b="1" dirty="0" smtClean="0"/>
              <a:t>Ondersteuning aanvragen: </a:t>
            </a:r>
            <a:r>
              <a:rPr lang="nl-BE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                                               RTH    NRTH</a:t>
            </a:r>
            <a:endParaRPr lang="nl-BE" sz="2000" b="1" dirty="0"/>
          </a:p>
          <a:p>
            <a:r>
              <a:rPr lang="nl-BE" sz="2000" b="1" dirty="0" smtClean="0"/>
              <a:t>3.   De ondersteuning financieren</a:t>
            </a:r>
          </a:p>
          <a:p>
            <a:r>
              <a:rPr lang="nl-BE" sz="2000" b="1" dirty="0" smtClean="0"/>
              <a:t>                                - Trap 1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                            - Trap 2 </a:t>
            </a:r>
          </a:p>
          <a:p>
            <a:r>
              <a:rPr lang="nl-BE" sz="2000" b="1" dirty="0" smtClean="0"/>
              <a:t>4. Bijstandsorganisatie kan meehelpen om de ondersteuning 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te organiseren</a:t>
            </a:r>
            <a:endParaRPr lang="nl-NL" sz="2000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553" y="3360602"/>
            <a:ext cx="457393" cy="4573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717" y="3964850"/>
            <a:ext cx="638836" cy="6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613" y="1309043"/>
            <a:ext cx="2599412" cy="931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ekromde pijl-omhoog 2"/>
          <p:cNvSpPr/>
          <p:nvPr/>
        </p:nvSpPr>
        <p:spPr>
          <a:xfrm>
            <a:off x="3505136" y="2560708"/>
            <a:ext cx="5202620" cy="1060688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235498" y="3999058"/>
            <a:ext cx="7945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70C0"/>
                </a:solidFill>
              </a:rPr>
              <a:t>Bij elke belangrijke stap is er een dienst die jou kan ondersteunen!</a:t>
            </a:r>
            <a:endParaRPr lang="nl-NL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17289" y="429615"/>
            <a:ext cx="1148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smtClean="0">
                <a:solidFill>
                  <a:srgbClr val="00B050"/>
                </a:solidFill>
              </a:rPr>
              <a:t>DE PARTNERS AAN HET WOORD</a:t>
            </a:r>
            <a:r>
              <a:rPr lang="nl-BE" sz="2200" u="sng" cap="all" dirty="0" smtClean="0">
                <a:solidFill>
                  <a:srgbClr val="00B050"/>
                </a:solidFill>
              </a:rPr>
              <a:t>  </a:t>
            </a:r>
            <a:endParaRPr lang="nl-NL" sz="2200" cap="all" dirty="0">
              <a:solidFill>
                <a:srgbClr val="00B05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07627" y="961676"/>
            <a:ext cx="781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          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8" y="194532"/>
            <a:ext cx="735723" cy="87217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58" y="4388159"/>
            <a:ext cx="2596711" cy="717914"/>
          </a:xfrm>
          <a:prstGeom prst="rect">
            <a:avLst/>
          </a:prstGeom>
        </p:spPr>
      </p:pic>
      <p:cxnSp>
        <p:nvCxnSpPr>
          <p:cNvPr id="8" name="Gebogen verbindingslijn 7"/>
          <p:cNvCxnSpPr/>
          <p:nvPr/>
        </p:nvCxnSpPr>
        <p:spPr>
          <a:xfrm>
            <a:off x="1483380" y="1003491"/>
            <a:ext cx="2843293" cy="28062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1317289" y="5299725"/>
            <a:ext cx="4789566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002060"/>
                </a:solidFill>
              </a:rPr>
              <a:t>Samen brengen we de toekomstplannen van je zoon/dochter in kaart en oriënteren samen naar een volwassenwerking die past en die gelukkig maakt!</a:t>
            </a:r>
            <a:endParaRPr lang="nl-NL" sz="2000" dirty="0">
              <a:solidFill>
                <a:srgbClr val="002060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345" y="3540979"/>
            <a:ext cx="1001636" cy="850926"/>
          </a:xfrm>
          <a:prstGeom prst="rect">
            <a:avLst/>
          </a:prstGeom>
        </p:spPr>
      </p:pic>
      <p:cxnSp>
        <p:nvCxnSpPr>
          <p:cNvPr id="24" name="Rechte verbindingslijn 23"/>
          <p:cNvCxnSpPr/>
          <p:nvPr/>
        </p:nvCxnSpPr>
        <p:spPr>
          <a:xfrm flipH="1">
            <a:off x="1474350" y="1003491"/>
            <a:ext cx="20336" cy="4045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5814847" y="3219265"/>
            <a:ext cx="5063496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002060"/>
                </a:solidFill>
              </a:rPr>
              <a:t>Op basis van het toekomstplan en de synthesefiche van de school, wordt een ondersteuningsplan opgemaakt.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362" y="1653795"/>
            <a:ext cx="928971" cy="1061527"/>
          </a:xfrm>
          <a:prstGeom prst="rect">
            <a:avLst/>
          </a:prstGeom>
        </p:spPr>
      </p:pic>
      <p:cxnSp>
        <p:nvCxnSpPr>
          <p:cNvPr id="29" name="Gebogen verbindingslijn 28"/>
          <p:cNvCxnSpPr/>
          <p:nvPr/>
        </p:nvCxnSpPr>
        <p:spPr>
          <a:xfrm>
            <a:off x="2851552" y="1006615"/>
            <a:ext cx="2415797" cy="11619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6486628" y="1934828"/>
            <a:ext cx="4035973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002060"/>
                </a:solidFill>
              </a:rPr>
              <a:t>Regelt de financiering die nodig is om het ondersteuningsplan uit te voeren</a:t>
            </a:r>
            <a:endParaRPr lang="nl-NL" sz="2000" dirty="0">
              <a:solidFill>
                <a:srgbClr val="002060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79" y="4311029"/>
            <a:ext cx="735723" cy="8721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288956" y="2867082"/>
            <a:ext cx="1662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 smtClean="0"/>
              <a:t>Ouders zelf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Mutualiteit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 smtClean="0"/>
              <a:t>,</a:t>
            </a:r>
          </a:p>
          <a:p>
            <a:endParaRPr lang="nl-NL" dirty="0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3873113" y="999959"/>
            <a:ext cx="2489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6486628" y="648496"/>
            <a:ext cx="5581194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002060"/>
                </a:solidFill>
              </a:rPr>
              <a:t>Een bijstandsorganisatie zoekt mee naar een </a:t>
            </a:r>
          </a:p>
          <a:p>
            <a:r>
              <a:rPr lang="nl-BE" sz="2000" dirty="0" smtClean="0">
                <a:solidFill>
                  <a:srgbClr val="002060"/>
                </a:solidFill>
              </a:rPr>
              <a:t>geschikte dienst om de ondersteuning te organiseren</a:t>
            </a: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35" y="168347"/>
            <a:ext cx="1980218" cy="13896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96" y="300493"/>
            <a:ext cx="2617076" cy="938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" y="2059255"/>
            <a:ext cx="899581" cy="10287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520688" y="1557974"/>
            <a:ext cx="2480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 smtClean="0">
                <a:solidFill>
                  <a:srgbClr val="00B050"/>
                </a:solidFill>
              </a:rPr>
              <a:t>TOEKOMSTPLANNING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Wonen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Werken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Vrije tijd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Relaties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Gezondheid</a:t>
            </a:r>
          </a:p>
          <a:p>
            <a:endParaRPr lang="nl-NL" dirty="0"/>
          </a:p>
        </p:txBody>
      </p:sp>
      <p:sp>
        <p:nvSpPr>
          <p:cNvPr id="7" name="Gekromde pijl-omhoog 6"/>
          <p:cNvSpPr/>
          <p:nvPr/>
        </p:nvSpPr>
        <p:spPr>
          <a:xfrm>
            <a:off x="3579540" y="1982038"/>
            <a:ext cx="5021187" cy="898015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439805" y="1410296"/>
            <a:ext cx="318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smtClean="0">
                <a:solidFill>
                  <a:srgbClr val="00B050"/>
                </a:solidFill>
              </a:rPr>
              <a:t>Wat wil ik doen</a:t>
            </a:r>
            <a:r>
              <a:rPr lang="nl-BE" sz="2000" b="1" dirty="0" smtClean="0">
                <a:solidFill>
                  <a:srgbClr val="00B050"/>
                </a:solidFill>
              </a:rPr>
              <a:t>?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822624" y="3051685"/>
            <a:ext cx="6795687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000" b="1" dirty="0" smtClean="0"/>
              <a:t>Opmaken ondersteuningsplan    - Ouders zelf</a:t>
            </a:r>
          </a:p>
          <a:p>
            <a:r>
              <a:rPr lang="nl-BE" sz="2000" b="1" dirty="0">
                <a:solidFill>
                  <a:srgbClr val="0070C0"/>
                </a:solidFill>
              </a:rPr>
              <a:t> </a:t>
            </a:r>
            <a:r>
              <a:rPr lang="nl-BE" sz="2000" b="1" dirty="0" smtClean="0">
                <a:solidFill>
                  <a:srgbClr val="0070C0"/>
                </a:solidFill>
              </a:rPr>
              <a:t>                                                                -  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                                                             - Mutualiteit</a:t>
            </a:r>
          </a:p>
          <a:p>
            <a:endParaRPr lang="nl-BE" sz="2000" b="1" dirty="0" smtClean="0"/>
          </a:p>
          <a:p>
            <a:pPr marL="342900" indent="-342900">
              <a:buAutoNum type="arabicPeriod" startAt="2"/>
            </a:pPr>
            <a:r>
              <a:rPr lang="nl-BE" sz="2000" b="1" dirty="0" smtClean="0"/>
              <a:t>Ondersteuning aanvragen: </a:t>
            </a:r>
            <a:r>
              <a:rPr lang="nl-BE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                                               RTH    NRTH</a:t>
            </a:r>
            <a:endParaRPr lang="nl-BE" sz="2000" b="1" dirty="0"/>
          </a:p>
          <a:p>
            <a:r>
              <a:rPr lang="nl-BE" sz="2000" b="1" dirty="0" smtClean="0"/>
              <a:t>3.   De ondersteuning financieren</a:t>
            </a:r>
          </a:p>
          <a:p>
            <a:r>
              <a:rPr lang="nl-BE" sz="2000" b="1" dirty="0" smtClean="0"/>
              <a:t>                                - Trap 1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                            - Trap 2 </a:t>
            </a:r>
          </a:p>
          <a:p>
            <a:r>
              <a:rPr lang="nl-BE" sz="2000" b="1" dirty="0" smtClean="0"/>
              <a:t>4. Bijstandsorganisatie kan meehelpen om de ondersteuning 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te organiseren</a:t>
            </a:r>
            <a:endParaRPr lang="nl-NL" sz="2000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553" y="3360602"/>
            <a:ext cx="457393" cy="4573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717" y="3964850"/>
            <a:ext cx="638836" cy="6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27" y="4510275"/>
            <a:ext cx="895350" cy="8953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54" y="3402244"/>
            <a:ext cx="2596711" cy="71791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7" y="5571820"/>
            <a:ext cx="928971" cy="9764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21765" y="438860"/>
            <a:ext cx="928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rgbClr val="0070C0"/>
                </a:solidFill>
              </a:rPr>
              <a:t> </a:t>
            </a:r>
            <a:r>
              <a:rPr lang="nl-BE" sz="3600" u="sng" dirty="0" smtClean="0">
                <a:solidFill>
                  <a:srgbClr val="0070C0"/>
                </a:solidFill>
              </a:rPr>
              <a:t>Wat is de bedoeling van deze avond</a:t>
            </a:r>
            <a:r>
              <a:rPr lang="nl-BE" sz="3600" dirty="0" smtClean="0">
                <a:solidFill>
                  <a:srgbClr val="0070C0"/>
                </a:solidFill>
              </a:rPr>
              <a:t>?</a:t>
            </a:r>
            <a:endParaRPr lang="nl-NL" sz="3600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5171" y="1058135"/>
            <a:ext cx="9722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nl-BE" sz="2400" dirty="0" smtClean="0">
                <a:solidFill>
                  <a:srgbClr val="0070C0"/>
                </a:solidFill>
              </a:rPr>
              <a:t>Samen al even vooruit blikken naar de toekomst van je zoon/dochter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nl-BE" sz="2400" dirty="0" smtClean="0">
                <a:solidFill>
                  <a:srgbClr val="0070C0"/>
                </a:solidFill>
              </a:rPr>
              <a:t>Inzicht krijgen in de stappen die we daartoe moeten nemen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nl-BE" sz="2400" dirty="0" smtClean="0">
                <a:solidFill>
                  <a:srgbClr val="0070C0"/>
                </a:solidFill>
              </a:rPr>
              <a:t>Inzicht krijgen in wie je daarbij kan helpen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95737" y="5875391"/>
            <a:ext cx="273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Janick</a:t>
            </a:r>
            <a:r>
              <a:rPr lang="nl-BE" dirty="0" smtClean="0"/>
              <a:t> Appelmans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995737" y="3629329"/>
            <a:ext cx="273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Filip Dehaene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995737" y="4752360"/>
            <a:ext cx="340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Sofie De Ruyter &amp; Lien </a:t>
            </a:r>
            <a:r>
              <a:rPr lang="nl-BE" dirty="0" err="1" smtClean="0"/>
              <a:t>Deruwe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9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60" y="121408"/>
            <a:ext cx="1847284" cy="12963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96" y="300493"/>
            <a:ext cx="2617076" cy="938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8" y="1908312"/>
            <a:ext cx="899581" cy="10287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70433" y="1477991"/>
            <a:ext cx="2480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 smtClean="0">
                <a:solidFill>
                  <a:srgbClr val="00B050"/>
                </a:solidFill>
              </a:rPr>
              <a:t>TOEKOMSTPLANNING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Wonen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Werken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Vrije tijd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Relaties</a:t>
            </a:r>
          </a:p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Gezondheid</a:t>
            </a:r>
          </a:p>
          <a:p>
            <a:endParaRPr lang="nl-NL" dirty="0"/>
          </a:p>
        </p:txBody>
      </p:sp>
      <p:sp>
        <p:nvSpPr>
          <p:cNvPr id="7" name="Gekromde pijl-omhoog 6"/>
          <p:cNvSpPr/>
          <p:nvPr/>
        </p:nvSpPr>
        <p:spPr>
          <a:xfrm>
            <a:off x="3570431" y="1987229"/>
            <a:ext cx="5058571" cy="829536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439805" y="1410296"/>
            <a:ext cx="318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smtClean="0">
                <a:solidFill>
                  <a:srgbClr val="00B050"/>
                </a:solidFill>
              </a:rPr>
              <a:t>Wat wil ik doen</a:t>
            </a:r>
            <a:r>
              <a:rPr lang="nl-BE" sz="2000" b="1" dirty="0" smtClean="0">
                <a:solidFill>
                  <a:srgbClr val="00B050"/>
                </a:solidFill>
              </a:rPr>
              <a:t>?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670214" y="2993588"/>
            <a:ext cx="7139448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000" b="1" dirty="0" smtClean="0"/>
              <a:t>Opmaken ondersteuningsplan    - Ouders zelf</a:t>
            </a:r>
          </a:p>
          <a:p>
            <a:r>
              <a:rPr lang="nl-BE" sz="2000" b="1" dirty="0">
                <a:solidFill>
                  <a:srgbClr val="0070C0"/>
                </a:solidFill>
              </a:rPr>
              <a:t> </a:t>
            </a:r>
            <a:r>
              <a:rPr lang="nl-BE" sz="2000" b="1" dirty="0" smtClean="0">
                <a:solidFill>
                  <a:srgbClr val="0070C0"/>
                </a:solidFill>
              </a:rPr>
              <a:t>                                                               -           traject met netwerk</a:t>
            </a:r>
          </a:p>
          <a:p>
            <a:r>
              <a:rPr lang="nl-BE" sz="2000" b="1" dirty="0" smtClean="0"/>
              <a:t>                                                                 - Mutualiteit</a:t>
            </a:r>
          </a:p>
          <a:p>
            <a:endParaRPr lang="nl-BE" sz="2000" b="1" dirty="0" smtClean="0"/>
          </a:p>
          <a:p>
            <a:pPr marL="342900" indent="-342900">
              <a:buAutoNum type="arabicPeriod" startAt="2"/>
            </a:pPr>
            <a:r>
              <a:rPr lang="nl-BE" sz="2000" b="1" dirty="0" smtClean="0"/>
              <a:t>Ondersteuning aanvragen: </a:t>
            </a:r>
            <a:r>
              <a:rPr lang="nl-BE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                                               RTH    NRTH</a:t>
            </a:r>
            <a:endParaRPr lang="nl-BE" sz="2000" b="1" dirty="0"/>
          </a:p>
          <a:p>
            <a:r>
              <a:rPr lang="nl-BE" sz="2000" b="1" dirty="0" smtClean="0"/>
              <a:t>3.   De ondersteuning financieren</a:t>
            </a:r>
          </a:p>
          <a:p>
            <a:r>
              <a:rPr lang="nl-BE" sz="2000" b="1" dirty="0" smtClean="0"/>
              <a:t>                                - Trap 1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                            - Trap 2 </a:t>
            </a:r>
          </a:p>
          <a:p>
            <a:r>
              <a:rPr lang="nl-BE" sz="2000" b="1" dirty="0" smtClean="0"/>
              <a:t>4. Bijstandsorganisatie kan meehelpen om de ondersteuning </a:t>
            </a:r>
          </a:p>
          <a:p>
            <a:r>
              <a:rPr lang="nl-BE" sz="2000" b="1" dirty="0"/>
              <a:t> </a:t>
            </a:r>
            <a:r>
              <a:rPr lang="nl-BE" sz="2000" b="1" dirty="0" smtClean="0"/>
              <a:t>    te organiseren</a:t>
            </a:r>
            <a:endParaRPr lang="nl-NL" sz="2000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251" y="3280619"/>
            <a:ext cx="457393" cy="4573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717" y="3964850"/>
            <a:ext cx="638836" cy="6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04193" y="420414"/>
            <a:ext cx="4698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0070C0"/>
                </a:solidFill>
              </a:rPr>
              <a:t>Lore De </a:t>
            </a:r>
            <a:r>
              <a:rPr lang="nl-BE" sz="2800" dirty="0" err="1" smtClean="0">
                <a:solidFill>
                  <a:srgbClr val="0070C0"/>
                </a:solidFill>
              </a:rPr>
              <a:t>Baets</a:t>
            </a:r>
            <a:endParaRPr lang="nl-NL" sz="2800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49" y="1551348"/>
            <a:ext cx="4303803" cy="422023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446" y="215137"/>
            <a:ext cx="5676900" cy="122872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738" y="1563415"/>
            <a:ext cx="5686425" cy="120015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564" y="2799529"/>
            <a:ext cx="5905500" cy="124777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446" y="4173471"/>
            <a:ext cx="5267325" cy="104775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1562" y="5402971"/>
            <a:ext cx="54387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04193" y="420414"/>
            <a:ext cx="4698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0070C0"/>
                </a:solidFill>
              </a:rPr>
              <a:t>Amber Vroman</a:t>
            </a:r>
            <a:endParaRPr lang="nl-NL" sz="2800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3" y="1795610"/>
            <a:ext cx="4172607" cy="40915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26" y="457901"/>
            <a:ext cx="5724525" cy="117157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626" y="1714829"/>
            <a:ext cx="5648325" cy="120015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151" y="3000332"/>
            <a:ext cx="5638800" cy="116205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426" y="4247735"/>
            <a:ext cx="5495925" cy="117157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2151" y="5419310"/>
            <a:ext cx="5476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35" y="1604255"/>
            <a:ext cx="4768216" cy="33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92468" y="411468"/>
            <a:ext cx="1148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u="sng" cap="all" dirty="0" smtClean="0">
                <a:solidFill>
                  <a:srgbClr val="00B050"/>
                </a:solidFill>
              </a:rPr>
              <a:t>Wat doet de school?</a:t>
            </a:r>
            <a:endParaRPr lang="nl-NL" sz="2200" b="1" cap="all" dirty="0">
              <a:solidFill>
                <a:srgbClr val="00B05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97875" y="972684"/>
            <a:ext cx="1071004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C00000"/>
                </a:solidFill>
              </a:rPr>
              <a:t>* </a:t>
            </a:r>
            <a:r>
              <a:rPr lang="nl-BE" sz="2200" dirty="0" smtClean="0">
                <a:solidFill>
                  <a:srgbClr val="C00000"/>
                </a:solidFill>
              </a:rPr>
              <a:t>In de beginjaren van de schoolloopbaan: </a:t>
            </a:r>
          </a:p>
          <a:p>
            <a:r>
              <a:rPr lang="nl-BE" sz="2000" dirty="0" smtClean="0"/>
              <a:t>                   - inzicht krijgen in ‘Wie ben ik’ en ‘Wat wil ik’</a:t>
            </a:r>
          </a:p>
          <a:p>
            <a:r>
              <a:rPr lang="nl-BE" sz="2000" dirty="0" smtClean="0"/>
              <a:t>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rgbClr val="C00000"/>
                </a:solidFill>
              </a:rPr>
              <a:t>Tot aan leeftijd van 17 jaar:  </a:t>
            </a:r>
          </a:p>
          <a:p>
            <a:r>
              <a:rPr lang="nl-BE" sz="2200" b="1" dirty="0"/>
              <a:t> </a:t>
            </a:r>
            <a:r>
              <a:rPr lang="nl-BE" sz="2200" b="1" dirty="0" smtClean="0"/>
              <a:t>     </a:t>
            </a:r>
            <a:r>
              <a:rPr lang="nl-BE" sz="2200" dirty="0" smtClean="0"/>
              <a:t>werken aan een portfolio dat 5 belangrijke domeinen voor de toekomst in kaart brengt                </a:t>
            </a:r>
            <a:r>
              <a:rPr lang="nl-BE" sz="2200" dirty="0" smtClean="0">
                <a:solidFill>
                  <a:srgbClr val="C00000"/>
                </a:solidFill>
              </a:rPr>
              <a:t>	   </a:t>
            </a:r>
            <a:r>
              <a:rPr lang="nl-BE" sz="2000" b="1" dirty="0" smtClean="0">
                <a:solidFill>
                  <a:schemeClr val="accent5">
                    <a:lumMod val="75000"/>
                  </a:schemeClr>
                </a:solidFill>
              </a:rPr>
              <a:t>- Werken</a:t>
            </a:r>
          </a:p>
          <a:p>
            <a:r>
              <a:rPr lang="nl-BE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- Vrije tijd</a:t>
            </a:r>
          </a:p>
          <a:p>
            <a:r>
              <a:rPr lang="nl-BE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- Wonen</a:t>
            </a:r>
          </a:p>
          <a:p>
            <a:r>
              <a:rPr lang="nl-BE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- Sociale relaties</a:t>
            </a:r>
          </a:p>
          <a:p>
            <a:r>
              <a:rPr lang="nl-BE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- Gezondheid</a:t>
            </a:r>
          </a:p>
          <a:p>
            <a:endParaRPr lang="nl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rgbClr val="C00000"/>
                </a:solidFill>
              </a:rPr>
              <a:t>Vanaf levensvorming</a:t>
            </a:r>
            <a:r>
              <a:rPr lang="nl-BE" sz="2000" dirty="0" smtClean="0">
                <a:solidFill>
                  <a:srgbClr val="C00000"/>
                </a:solidFill>
              </a:rPr>
              <a:t>:  </a:t>
            </a:r>
          </a:p>
          <a:p>
            <a:r>
              <a:rPr lang="nl-BE" sz="2000" dirty="0" smtClean="0">
                <a:solidFill>
                  <a:srgbClr val="C00000"/>
                </a:solidFill>
              </a:rPr>
              <a:t>                   - </a:t>
            </a:r>
            <a:r>
              <a:rPr lang="nl-BE" sz="2000" dirty="0" smtClean="0"/>
              <a:t>acties trainen uit jouw persoonlijk toekomstplan</a:t>
            </a:r>
          </a:p>
          <a:p>
            <a:r>
              <a:rPr lang="nl-BE" sz="2000" dirty="0" smtClean="0"/>
              <a:t>                   - bezoek brengen aan dagcentra, vrije tijdsmogelijkheden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rgbClr val="C00000"/>
                </a:solidFill>
              </a:rPr>
              <a:t>Eindfase: - </a:t>
            </a:r>
            <a:r>
              <a:rPr lang="nl-BE" sz="2200" dirty="0" smtClean="0"/>
              <a:t>SMT &amp; stage</a:t>
            </a:r>
          </a:p>
          <a:p>
            <a:r>
              <a:rPr lang="nl-BE" sz="2200" dirty="0" smtClean="0">
                <a:solidFill>
                  <a:srgbClr val="C00000"/>
                </a:solidFill>
              </a:rPr>
              <a:t>                       - </a:t>
            </a:r>
            <a:r>
              <a:rPr lang="nl-BE" sz="2000" dirty="0" smtClean="0"/>
              <a:t>Synthesefiche opmaken</a:t>
            </a:r>
          </a:p>
          <a:p>
            <a:r>
              <a:rPr lang="nl-BE" sz="2000" dirty="0" smtClean="0"/>
              <a:t>          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81139"/>
            <a:ext cx="1006277" cy="11929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704" y="2785241"/>
            <a:ext cx="3251046" cy="318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66799" y="518168"/>
            <a:ext cx="1050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rgbClr val="00B050"/>
                </a:solidFill>
              </a:rPr>
              <a:t>De leerling staat centraal!</a:t>
            </a:r>
          </a:p>
        </p:txBody>
      </p:sp>
      <p:cxnSp>
        <p:nvCxnSpPr>
          <p:cNvPr id="12" name="Gebogen verbindingslijn 11"/>
          <p:cNvCxnSpPr/>
          <p:nvPr/>
        </p:nvCxnSpPr>
        <p:spPr>
          <a:xfrm flipV="1">
            <a:off x="7314937" y="1408386"/>
            <a:ext cx="1755491" cy="819808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9291145" y="987293"/>
            <a:ext cx="254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4">
                    <a:lumMod val="75000"/>
                  </a:schemeClr>
                </a:solidFill>
              </a:rPr>
              <a:t>Een Portfolio samenstellen</a:t>
            </a:r>
            <a:endParaRPr lang="nl-N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6" name="Rechte verbindingslijn 15"/>
          <p:cNvCxnSpPr>
            <a:stCxn id="9" idx="3"/>
          </p:cNvCxnSpPr>
          <p:nvPr/>
        </p:nvCxnSpPr>
        <p:spPr>
          <a:xfrm>
            <a:off x="7621365" y="3734924"/>
            <a:ext cx="1072055" cy="1051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8859042" y="3051001"/>
            <a:ext cx="305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4">
                    <a:lumMod val="75000"/>
                  </a:schemeClr>
                </a:solidFill>
              </a:rPr>
              <a:t>In levensvorming individuele acties plannen en uitvoeren</a:t>
            </a:r>
            <a:endParaRPr lang="nl-N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9" name="Gebogen verbindingslijn 18"/>
          <p:cNvCxnSpPr/>
          <p:nvPr/>
        </p:nvCxnSpPr>
        <p:spPr>
          <a:xfrm>
            <a:off x="7085260" y="5003546"/>
            <a:ext cx="1755491" cy="514385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8901084" y="4686492"/>
            <a:ext cx="3231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4">
                    <a:lumMod val="75000"/>
                  </a:schemeClr>
                </a:solidFill>
              </a:rPr>
              <a:t>Stage inrichten   en synthesefiche opmaken </a:t>
            </a:r>
            <a:r>
              <a:rPr lang="nl-BE" sz="2400" dirty="0" err="1" smtClean="0">
                <a:solidFill>
                  <a:schemeClr val="accent4">
                    <a:lumMod val="75000"/>
                  </a:schemeClr>
                </a:solidFill>
              </a:rPr>
              <a:t>i.f.v</a:t>
            </a:r>
            <a:r>
              <a:rPr lang="nl-BE" sz="2400" dirty="0" smtClean="0">
                <a:solidFill>
                  <a:schemeClr val="accent4">
                    <a:lumMod val="75000"/>
                  </a:schemeClr>
                </a:solidFill>
              </a:rPr>
              <a:t>. oriëntering naar  de volwassenwerking</a:t>
            </a:r>
            <a:endParaRPr lang="nl-N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19" y="1566942"/>
            <a:ext cx="6422646" cy="433596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495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93142" y="492428"/>
            <a:ext cx="114825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cap="all" dirty="0" smtClean="0">
                <a:solidFill>
                  <a:srgbClr val="00B050"/>
                </a:solidFill>
              </a:rPr>
              <a:t>Verschillende oefenomgevingen op verplaatsing</a:t>
            </a:r>
            <a:r>
              <a:rPr lang="nl-BE" sz="2200" dirty="0" smtClean="0">
                <a:solidFill>
                  <a:srgbClr val="0070C0"/>
                </a:solidFill>
              </a:rPr>
              <a:t>:</a:t>
            </a:r>
          </a:p>
          <a:p>
            <a:endParaRPr lang="nl-BE" sz="2200" cap="all" dirty="0">
              <a:solidFill>
                <a:srgbClr val="0070C0"/>
              </a:solidFill>
            </a:endParaRPr>
          </a:p>
          <a:p>
            <a:pPr marL="457200" indent="-457200">
              <a:buAutoNum type="alphaUcParenR"/>
            </a:pPr>
            <a:r>
              <a:rPr lang="nl-BE" sz="2200" u="sng" cap="all" dirty="0" smtClean="0">
                <a:solidFill>
                  <a:srgbClr val="0070C0"/>
                </a:solidFill>
              </a:rPr>
              <a:t>O</a:t>
            </a:r>
            <a:r>
              <a:rPr lang="nl-BE" sz="2200" u="sng" dirty="0" smtClean="0">
                <a:solidFill>
                  <a:srgbClr val="0070C0"/>
                </a:solidFill>
              </a:rPr>
              <a:t>nder begeleiding van een leerkracht</a:t>
            </a:r>
            <a:r>
              <a:rPr lang="nl-BE" sz="22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nl-BE" sz="2200" cap="all" dirty="0"/>
              <a:t> </a:t>
            </a:r>
            <a:r>
              <a:rPr lang="nl-BE" sz="2200" cap="all" dirty="0" smtClean="0"/>
              <a:t>      * </a:t>
            </a:r>
            <a:r>
              <a:rPr lang="nl-BE" sz="2200" dirty="0" smtClean="0"/>
              <a:t>Begeleid werken</a:t>
            </a:r>
            <a:r>
              <a:rPr lang="nl-BE" sz="2200" dirty="0" smtClean="0">
                <a:solidFill>
                  <a:srgbClr val="0070C0"/>
                </a:solidFill>
              </a:rPr>
              <a:t>:  </a:t>
            </a:r>
            <a:r>
              <a:rPr lang="nl-BE" sz="2200" dirty="0" smtClean="0">
                <a:solidFill>
                  <a:srgbClr val="0070C0"/>
                </a:solidFill>
              </a:rPr>
              <a:t>Bv. koffie inschenken in een bejaardentehuis</a:t>
            </a:r>
          </a:p>
          <a:p>
            <a:r>
              <a:rPr lang="nl-BE" sz="2200" dirty="0" smtClean="0">
                <a:solidFill>
                  <a:srgbClr val="0070C0"/>
                </a:solidFill>
              </a:rPr>
              <a:t>                       </a:t>
            </a:r>
            <a:r>
              <a:rPr lang="nl-BE" sz="2200" dirty="0" smtClean="0">
                <a:solidFill>
                  <a:srgbClr val="0070C0"/>
                </a:solidFill>
              </a:rPr>
              <a:t>                          Labelen </a:t>
            </a:r>
            <a:r>
              <a:rPr lang="nl-BE" sz="2200" smtClean="0">
                <a:solidFill>
                  <a:srgbClr val="0070C0"/>
                </a:solidFill>
              </a:rPr>
              <a:t>van pakketjes in </a:t>
            </a:r>
            <a:r>
              <a:rPr lang="nl-BE" sz="2200" dirty="0" smtClean="0">
                <a:solidFill>
                  <a:srgbClr val="0070C0"/>
                </a:solidFill>
              </a:rPr>
              <a:t>de Stock Vermeersch</a:t>
            </a:r>
            <a:endParaRPr lang="nl-BE" sz="2200" dirty="0" smtClean="0">
              <a:solidFill>
                <a:srgbClr val="0070C0"/>
              </a:solidFill>
            </a:endParaRPr>
          </a:p>
          <a:p>
            <a:endParaRPr lang="nl-BE" sz="2200" cap="all" dirty="0">
              <a:solidFill>
                <a:srgbClr val="0070C0"/>
              </a:solidFill>
            </a:endParaRPr>
          </a:p>
          <a:p>
            <a:r>
              <a:rPr lang="nl-BE" sz="2200" cap="all" dirty="0" smtClean="0">
                <a:solidFill>
                  <a:srgbClr val="0070C0"/>
                </a:solidFill>
              </a:rPr>
              <a:t>B)   </a:t>
            </a:r>
            <a:r>
              <a:rPr lang="nl-BE" sz="2200" u="sng" dirty="0" smtClean="0">
                <a:solidFill>
                  <a:srgbClr val="0070C0"/>
                </a:solidFill>
              </a:rPr>
              <a:t>Onder begeleiding van een dienst met opvolging van een leerkracht</a:t>
            </a:r>
            <a:r>
              <a:rPr lang="nl-BE" sz="22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nl-BE" sz="2200" cap="all" dirty="0" smtClean="0"/>
              <a:t>       * </a:t>
            </a:r>
            <a:r>
              <a:rPr lang="nl-BE" sz="2200" dirty="0" smtClean="0"/>
              <a:t>SMT: </a:t>
            </a:r>
            <a:r>
              <a:rPr lang="nl-BE" sz="2200" dirty="0" smtClean="0">
                <a:solidFill>
                  <a:srgbClr val="0070C0"/>
                </a:solidFill>
              </a:rPr>
              <a:t>gedurende 1 week werken op de zorgboerderij van ‘t Veldzicht</a:t>
            </a:r>
          </a:p>
          <a:p>
            <a:r>
              <a:rPr lang="nl-BE" sz="2200" cap="all" dirty="0">
                <a:solidFill>
                  <a:srgbClr val="0070C0"/>
                </a:solidFill>
              </a:rPr>
              <a:t> </a:t>
            </a:r>
            <a:r>
              <a:rPr lang="nl-BE" sz="2200" cap="all" dirty="0" smtClean="0">
                <a:solidFill>
                  <a:srgbClr val="0070C0"/>
                </a:solidFill>
              </a:rPr>
              <a:t>     </a:t>
            </a:r>
            <a:r>
              <a:rPr lang="nl-BE" sz="2200" cap="all" dirty="0" smtClean="0"/>
              <a:t> * B</a:t>
            </a:r>
            <a:r>
              <a:rPr lang="nl-BE" sz="2200" dirty="0" smtClean="0"/>
              <a:t>egeleid werken: </a:t>
            </a:r>
            <a:r>
              <a:rPr lang="nl-BE" sz="2200" cap="all" dirty="0">
                <a:solidFill>
                  <a:srgbClr val="0070C0"/>
                </a:solidFill>
              </a:rPr>
              <a:t>N</a:t>
            </a:r>
            <a:r>
              <a:rPr lang="nl-BE" sz="2200" dirty="0">
                <a:solidFill>
                  <a:srgbClr val="0070C0"/>
                </a:solidFill>
              </a:rPr>
              <a:t>oah Claeys elke do. VM winkel </a:t>
            </a:r>
            <a:r>
              <a:rPr lang="nl-BE" sz="2200" dirty="0" smtClean="0">
                <a:solidFill>
                  <a:srgbClr val="0070C0"/>
                </a:solidFill>
              </a:rPr>
              <a:t>Bambino</a:t>
            </a:r>
          </a:p>
          <a:p>
            <a:r>
              <a:rPr lang="nl-BE" sz="2200" cap="all" dirty="0" smtClean="0">
                <a:solidFill>
                  <a:srgbClr val="0070C0"/>
                </a:solidFill>
              </a:rPr>
              <a:t>       </a:t>
            </a:r>
            <a:r>
              <a:rPr lang="nl-BE" sz="2200" cap="all" dirty="0" smtClean="0"/>
              <a:t>* V</a:t>
            </a:r>
            <a:r>
              <a:rPr lang="nl-BE" sz="2200" dirty="0" smtClean="0"/>
              <a:t>rijwilligerswerk</a:t>
            </a:r>
            <a:r>
              <a:rPr lang="nl-BE" sz="2200" dirty="0" smtClean="0">
                <a:solidFill>
                  <a:srgbClr val="0070C0"/>
                </a:solidFill>
              </a:rPr>
              <a:t>: (ouders zoeken zelf een plaats) VB. Mathieu </a:t>
            </a:r>
            <a:r>
              <a:rPr lang="nl-BE" sz="2200" dirty="0" err="1" smtClean="0">
                <a:solidFill>
                  <a:srgbClr val="0070C0"/>
                </a:solidFill>
              </a:rPr>
              <a:t>Haemers</a:t>
            </a:r>
            <a:r>
              <a:rPr lang="nl-BE" sz="2200" dirty="0" smtClean="0">
                <a:solidFill>
                  <a:srgbClr val="0070C0"/>
                </a:solidFill>
              </a:rPr>
              <a:t> elke di. &amp; do. VM</a:t>
            </a:r>
          </a:p>
          <a:p>
            <a:r>
              <a:rPr lang="nl-BE" sz="2200" dirty="0">
                <a:solidFill>
                  <a:srgbClr val="0070C0"/>
                </a:solidFill>
              </a:rPr>
              <a:t> </a:t>
            </a:r>
            <a:r>
              <a:rPr lang="nl-BE" sz="2200" dirty="0" smtClean="0">
                <a:solidFill>
                  <a:srgbClr val="0070C0"/>
                </a:solidFill>
              </a:rPr>
              <a:t>                                         Speelotheek De </a:t>
            </a:r>
            <a:r>
              <a:rPr lang="nl-BE" sz="2200" dirty="0" err="1" smtClean="0">
                <a:solidFill>
                  <a:srgbClr val="0070C0"/>
                </a:solidFill>
              </a:rPr>
              <a:t>Piepbal</a:t>
            </a:r>
            <a:endParaRPr lang="nl-BE" sz="2200" dirty="0" smtClean="0">
              <a:solidFill>
                <a:srgbClr val="0070C0"/>
              </a:solidFill>
            </a:endParaRPr>
          </a:p>
          <a:p>
            <a:r>
              <a:rPr lang="nl-BE" sz="2200" cap="all" dirty="0" smtClean="0">
                <a:solidFill>
                  <a:srgbClr val="0070C0"/>
                </a:solidFill>
              </a:rPr>
              <a:t>                                                   </a:t>
            </a:r>
            <a:endParaRPr lang="nl-NL" sz="2200" cap="all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07627" y="961676"/>
            <a:ext cx="781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          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8" y="194532"/>
            <a:ext cx="735723" cy="87217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62" y="4392883"/>
            <a:ext cx="1671148" cy="848045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2764129" y="4595148"/>
            <a:ext cx="942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0070C0"/>
                </a:solidFill>
              </a:rPr>
              <a:t>Opleiding tot co-begeleider in de bejaardenzorg of kleuterklasjes (Ov1 &amp; Ov2)</a:t>
            </a:r>
            <a:endParaRPr lang="nl-NL" sz="2000" dirty="0">
              <a:solidFill>
                <a:srgbClr val="0070C0"/>
              </a:solidFill>
            </a:endParaRPr>
          </a:p>
        </p:txBody>
      </p:sp>
      <p:sp>
        <p:nvSpPr>
          <p:cNvPr id="6" name="Linkeraccolade 5"/>
          <p:cNvSpPr/>
          <p:nvPr/>
        </p:nvSpPr>
        <p:spPr>
          <a:xfrm rot="16200000">
            <a:off x="5856852" y="-219803"/>
            <a:ext cx="976386" cy="11240427"/>
          </a:xfrm>
          <a:prstGeom prst="leftBrace">
            <a:avLst>
              <a:gd name="adj1" fmla="val 8333"/>
              <a:gd name="adj2" fmla="val 5018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3653178" y="5946273"/>
            <a:ext cx="706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Of een combinatie van één van deze vormen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550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12078</TotalTime>
  <Words>523</Words>
  <Application>Microsoft Office PowerPoint</Application>
  <PresentationFormat>Breedbeeld</PresentationFormat>
  <Paragraphs>116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piete</dc:creator>
  <cp:lastModifiedBy>piete</cp:lastModifiedBy>
  <cp:revision>74</cp:revision>
  <cp:lastPrinted>2018-03-06T12:31:07Z</cp:lastPrinted>
  <dcterms:created xsi:type="dcterms:W3CDTF">2018-02-15T15:09:31Z</dcterms:created>
  <dcterms:modified xsi:type="dcterms:W3CDTF">2018-03-06T15:24:25Z</dcterms:modified>
</cp:coreProperties>
</file>